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9" d="100"/>
          <a:sy n="109" d="100"/>
        </p:scale>
        <p:origin x="706" y="8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96EC9D-0840-4C1B-BD15-4147F8EA9F19}" type="doc">
      <dgm:prSet loTypeId="urn:microsoft.com/office/officeart/2005/8/layout/default" loCatId="list" qsTypeId="urn:microsoft.com/office/officeart/2005/8/quickstyle/3d3" qsCatId="3D" csTypeId="urn:microsoft.com/office/officeart/2005/8/colors/accent1_2" csCatId="accent1" phldr="1"/>
      <dgm:spPr/>
      <dgm:t>
        <a:bodyPr/>
        <a:lstStyle/>
        <a:p>
          <a:endParaRPr lang="en-IN"/>
        </a:p>
      </dgm:t>
    </dgm:pt>
    <dgm:pt modelId="{0C23FA24-FBE1-4AB9-A28C-BD95C390780A}">
      <dgm:prSet phldrT="[Text]"/>
      <dgm:spPr>
        <a:solidFill>
          <a:schemeClr val="accent5">
            <a:lumMod val="75000"/>
          </a:schemeClr>
        </a:solidFill>
      </dgm:spPr>
      <dgm:t>
        <a:bodyPr/>
        <a:lstStyle/>
        <a:p>
          <a:r>
            <a:rPr lang="en-US" dirty="0"/>
            <a:t>Outline</a:t>
          </a:r>
          <a:endParaRPr lang="en-IN" dirty="0"/>
        </a:p>
      </dgm:t>
    </dgm:pt>
    <dgm:pt modelId="{55AB6D76-8B04-460D-87D7-0E86712236E2}" type="parTrans" cxnId="{67E4B195-231D-4C27-A299-0BC1B9668E13}">
      <dgm:prSet/>
      <dgm:spPr/>
      <dgm:t>
        <a:bodyPr/>
        <a:lstStyle/>
        <a:p>
          <a:endParaRPr lang="en-IN"/>
        </a:p>
      </dgm:t>
    </dgm:pt>
    <dgm:pt modelId="{DB6E2C03-50EC-44A7-B5B1-DF7BEC087882}" type="sibTrans" cxnId="{67E4B195-231D-4C27-A299-0BC1B9668E13}">
      <dgm:prSet/>
      <dgm:spPr/>
      <dgm:t>
        <a:bodyPr/>
        <a:lstStyle/>
        <a:p>
          <a:endParaRPr lang="en-IN"/>
        </a:p>
      </dgm:t>
    </dgm:pt>
    <dgm:pt modelId="{76E9E619-05FA-4267-B465-409494815492}">
      <dgm:prSet phldrT="[Text]"/>
      <dgm:spPr>
        <a:solidFill>
          <a:schemeClr val="accent5">
            <a:lumMod val="75000"/>
          </a:schemeClr>
        </a:solidFill>
      </dgm:spPr>
      <dgm:t>
        <a:bodyPr/>
        <a:lstStyle/>
        <a:p>
          <a:r>
            <a:rPr lang="en-US" dirty="0"/>
            <a:t>Approach</a:t>
          </a:r>
          <a:endParaRPr lang="en-IN" dirty="0"/>
        </a:p>
      </dgm:t>
    </dgm:pt>
    <dgm:pt modelId="{3EBB9D62-377C-4E25-91E6-210B486FCDF7}" type="parTrans" cxnId="{49E83418-5F88-49FD-8128-9079CCE5E039}">
      <dgm:prSet/>
      <dgm:spPr/>
      <dgm:t>
        <a:bodyPr/>
        <a:lstStyle/>
        <a:p>
          <a:endParaRPr lang="en-IN"/>
        </a:p>
      </dgm:t>
    </dgm:pt>
    <dgm:pt modelId="{38E522DD-161E-4A9A-BEBD-58AB82A42897}" type="sibTrans" cxnId="{49E83418-5F88-49FD-8128-9079CCE5E039}">
      <dgm:prSet/>
      <dgm:spPr/>
      <dgm:t>
        <a:bodyPr/>
        <a:lstStyle/>
        <a:p>
          <a:endParaRPr lang="en-IN"/>
        </a:p>
      </dgm:t>
    </dgm:pt>
    <dgm:pt modelId="{8348BF0D-30D0-4BB0-857C-70354FA3BD2C}">
      <dgm:prSet phldrT="[Text]"/>
      <dgm:spPr>
        <a:solidFill>
          <a:schemeClr val="accent5">
            <a:lumMod val="75000"/>
          </a:schemeClr>
        </a:solidFill>
      </dgm:spPr>
      <dgm:t>
        <a:bodyPr/>
        <a:lstStyle/>
        <a:p>
          <a:r>
            <a:rPr lang="en-US" dirty="0"/>
            <a:t>IDEF Models</a:t>
          </a:r>
          <a:endParaRPr lang="en-IN" dirty="0"/>
        </a:p>
      </dgm:t>
    </dgm:pt>
    <dgm:pt modelId="{4FE9B4C6-C5A8-4BD4-BEEB-397F4E7A53FB}" type="parTrans" cxnId="{96665EDA-4B03-4832-A374-C74535D95A34}">
      <dgm:prSet/>
      <dgm:spPr/>
      <dgm:t>
        <a:bodyPr/>
        <a:lstStyle/>
        <a:p>
          <a:endParaRPr lang="en-IN"/>
        </a:p>
      </dgm:t>
    </dgm:pt>
    <dgm:pt modelId="{AA5A6A6D-9DB1-4B79-B78C-C9BBF766C41A}" type="sibTrans" cxnId="{96665EDA-4B03-4832-A374-C74535D95A34}">
      <dgm:prSet/>
      <dgm:spPr/>
      <dgm:t>
        <a:bodyPr/>
        <a:lstStyle/>
        <a:p>
          <a:endParaRPr lang="en-IN"/>
        </a:p>
      </dgm:t>
    </dgm:pt>
    <dgm:pt modelId="{FA7CB5F8-496D-4669-85CE-AED71F6F2AA1}">
      <dgm:prSet phldrT="[Text]"/>
      <dgm:spPr>
        <a:solidFill>
          <a:schemeClr val="accent5">
            <a:lumMod val="75000"/>
          </a:schemeClr>
        </a:solidFill>
      </dgm:spPr>
      <dgm:t>
        <a:bodyPr/>
        <a:lstStyle/>
        <a:p>
          <a:r>
            <a:rPr lang="en-US" dirty="0"/>
            <a:t>Forms</a:t>
          </a:r>
          <a:endParaRPr lang="en-IN" dirty="0"/>
        </a:p>
      </dgm:t>
    </dgm:pt>
    <dgm:pt modelId="{398C9B51-9B96-435E-9034-BBAF953EF094}" type="parTrans" cxnId="{AD1295F2-C006-4D53-A536-09FE561C2D36}">
      <dgm:prSet/>
      <dgm:spPr/>
      <dgm:t>
        <a:bodyPr/>
        <a:lstStyle/>
        <a:p>
          <a:endParaRPr lang="en-IN"/>
        </a:p>
      </dgm:t>
    </dgm:pt>
    <dgm:pt modelId="{03534373-220A-4287-864A-86786C18CE7E}" type="sibTrans" cxnId="{AD1295F2-C006-4D53-A536-09FE561C2D36}">
      <dgm:prSet/>
      <dgm:spPr/>
      <dgm:t>
        <a:bodyPr/>
        <a:lstStyle/>
        <a:p>
          <a:endParaRPr lang="en-IN"/>
        </a:p>
      </dgm:t>
    </dgm:pt>
    <dgm:pt modelId="{98018646-3CF5-4001-9CF5-24BA23D1A158}">
      <dgm:prSet phldrT="[Text]"/>
      <dgm:spPr>
        <a:solidFill>
          <a:schemeClr val="accent5">
            <a:lumMod val="75000"/>
          </a:schemeClr>
        </a:solidFill>
      </dgm:spPr>
      <dgm:t>
        <a:bodyPr/>
        <a:lstStyle/>
        <a:p>
          <a:r>
            <a:rPr lang="en-US" dirty="0"/>
            <a:t>Visualization</a:t>
          </a:r>
          <a:endParaRPr lang="en-IN" dirty="0"/>
        </a:p>
      </dgm:t>
    </dgm:pt>
    <dgm:pt modelId="{DDCA6D44-B7A8-4AFF-BAA5-CADFCD60FC88}" type="parTrans" cxnId="{DD6F9463-2F34-4E37-BE69-9CA9AE43B671}">
      <dgm:prSet/>
      <dgm:spPr/>
      <dgm:t>
        <a:bodyPr/>
        <a:lstStyle/>
        <a:p>
          <a:endParaRPr lang="en-IN"/>
        </a:p>
      </dgm:t>
    </dgm:pt>
    <dgm:pt modelId="{1C390247-8B63-48E4-B462-1EF09BBAFB35}" type="sibTrans" cxnId="{DD6F9463-2F34-4E37-BE69-9CA9AE43B671}">
      <dgm:prSet/>
      <dgm:spPr/>
      <dgm:t>
        <a:bodyPr/>
        <a:lstStyle/>
        <a:p>
          <a:endParaRPr lang="en-IN"/>
        </a:p>
      </dgm:t>
    </dgm:pt>
    <dgm:pt modelId="{D44BE2D6-C152-4508-8CEA-5F2B4439C3CE}">
      <dgm:prSet phldrT="[Text]"/>
      <dgm:spPr>
        <a:solidFill>
          <a:schemeClr val="accent5">
            <a:lumMod val="75000"/>
          </a:schemeClr>
        </a:solidFill>
      </dgm:spPr>
      <dgm:t>
        <a:bodyPr/>
        <a:lstStyle/>
        <a:p>
          <a:r>
            <a:rPr lang="en-US" dirty="0"/>
            <a:t>Scope</a:t>
          </a:r>
          <a:endParaRPr lang="en-IN" dirty="0"/>
        </a:p>
      </dgm:t>
    </dgm:pt>
    <dgm:pt modelId="{1C6A5E6E-1F92-49B2-90C2-15CAA3D493DD}" type="parTrans" cxnId="{961E6793-A6F9-4A1F-90C3-70588BE9E8B7}">
      <dgm:prSet/>
      <dgm:spPr/>
      <dgm:t>
        <a:bodyPr/>
        <a:lstStyle/>
        <a:p>
          <a:endParaRPr lang="en-IN"/>
        </a:p>
      </dgm:t>
    </dgm:pt>
    <dgm:pt modelId="{D205BBEC-7820-404E-9FD5-83352052471F}" type="sibTrans" cxnId="{961E6793-A6F9-4A1F-90C3-70588BE9E8B7}">
      <dgm:prSet/>
      <dgm:spPr/>
      <dgm:t>
        <a:bodyPr/>
        <a:lstStyle/>
        <a:p>
          <a:endParaRPr lang="en-IN"/>
        </a:p>
      </dgm:t>
    </dgm:pt>
    <dgm:pt modelId="{87A60D2C-268E-4233-B0BA-2FC1BA432842}" type="pres">
      <dgm:prSet presAssocID="{BF96EC9D-0840-4C1B-BD15-4147F8EA9F19}" presName="diagram" presStyleCnt="0">
        <dgm:presLayoutVars>
          <dgm:dir/>
          <dgm:resizeHandles val="exact"/>
        </dgm:presLayoutVars>
      </dgm:prSet>
      <dgm:spPr/>
    </dgm:pt>
    <dgm:pt modelId="{C01A5F5A-B492-4A9C-A8FE-377C9181DFE8}" type="pres">
      <dgm:prSet presAssocID="{0C23FA24-FBE1-4AB9-A28C-BD95C390780A}" presName="node" presStyleLbl="node1" presStyleIdx="0" presStyleCnt="6">
        <dgm:presLayoutVars>
          <dgm:bulletEnabled val="1"/>
        </dgm:presLayoutVars>
      </dgm:prSet>
      <dgm:spPr/>
    </dgm:pt>
    <dgm:pt modelId="{462F5A7D-2806-4316-B48B-B8C0FC5F8FFC}" type="pres">
      <dgm:prSet presAssocID="{DB6E2C03-50EC-44A7-B5B1-DF7BEC087882}" presName="sibTrans" presStyleCnt="0"/>
      <dgm:spPr/>
    </dgm:pt>
    <dgm:pt modelId="{094F8390-C120-4284-A3E2-AF74D1623398}" type="pres">
      <dgm:prSet presAssocID="{76E9E619-05FA-4267-B465-409494815492}" presName="node" presStyleLbl="node1" presStyleIdx="1" presStyleCnt="6">
        <dgm:presLayoutVars>
          <dgm:bulletEnabled val="1"/>
        </dgm:presLayoutVars>
      </dgm:prSet>
      <dgm:spPr/>
    </dgm:pt>
    <dgm:pt modelId="{D718CA0F-6C5C-4CF4-81D6-67345BDF8244}" type="pres">
      <dgm:prSet presAssocID="{38E522DD-161E-4A9A-BEBD-58AB82A42897}" presName="sibTrans" presStyleCnt="0"/>
      <dgm:spPr/>
    </dgm:pt>
    <dgm:pt modelId="{C1D8B54C-7A48-463E-A7DC-B1CA56F0F435}" type="pres">
      <dgm:prSet presAssocID="{8348BF0D-30D0-4BB0-857C-70354FA3BD2C}" presName="node" presStyleLbl="node1" presStyleIdx="2" presStyleCnt="6">
        <dgm:presLayoutVars>
          <dgm:bulletEnabled val="1"/>
        </dgm:presLayoutVars>
      </dgm:prSet>
      <dgm:spPr/>
    </dgm:pt>
    <dgm:pt modelId="{E00C60E5-161D-40EB-AED2-E56EF2A5BBDD}" type="pres">
      <dgm:prSet presAssocID="{AA5A6A6D-9DB1-4B79-B78C-C9BBF766C41A}" presName="sibTrans" presStyleCnt="0"/>
      <dgm:spPr/>
    </dgm:pt>
    <dgm:pt modelId="{6023CB99-FABE-44CD-A19C-91CFDCE49AF6}" type="pres">
      <dgm:prSet presAssocID="{FA7CB5F8-496D-4669-85CE-AED71F6F2AA1}" presName="node" presStyleLbl="node1" presStyleIdx="3" presStyleCnt="6">
        <dgm:presLayoutVars>
          <dgm:bulletEnabled val="1"/>
        </dgm:presLayoutVars>
      </dgm:prSet>
      <dgm:spPr/>
    </dgm:pt>
    <dgm:pt modelId="{96C6E3B7-7092-408F-9499-9F784D8D2D1B}" type="pres">
      <dgm:prSet presAssocID="{03534373-220A-4287-864A-86786C18CE7E}" presName="sibTrans" presStyleCnt="0"/>
      <dgm:spPr/>
    </dgm:pt>
    <dgm:pt modelId="{BEB750EE-B13A-487F-AD71-E5CC20B16957}" type="pres">
      <dgm:prSet presAssocID="{98018646-3CF5-4001-9CF5-24BA23D1A158}" presName="node" presStyleLbl="node1" presStyleIdx="4" presStyleCnt="6">
        <dgm:presLayoutVars>
          <dgm:bulletEnabled val="1"/>
        </dgm:presLayoutVars>
      </dgm:prSet>
      <dgm:spPr/>
    </dgm:pt>
    <dgm:pt modelId="{4EE93EB0-C4B9-4440-8F78-A0FDA518EA4B}" type="pres">
      <dgm:prSet presAssocID="{1C390247-8B63-48E4-B462-1EF09BBAFB35}" presName="sibTrans" presStyleCnt="0"/>
      <dgm:spPr/>
    </dgm:pt>
    <dgm:pt modelId="{08E06970-1443-43B5-9D63-D17DB4660B2F}" type="pres">
      <dgm:prSet presAssocID="{D44BE2D6-C152-4508-8CEA-5F2B4439C3CE}" presName="node" presStyleLbl="node1" presStyleIdx="5" presStyleCnt="6">
        <dgm:presLayoutVars>
          <dgm:bulletEnabled val="1"/>
        </dgm:presLayoutVars>
      </dgm:prSet>
      <dgm:spPr/>
    </dgm:pt>
  </dgm:ptLst>
  <dgm:cxnLst>
    <dgm:cxn modelId="{49E83418-5F88-49FD-8128-9079CCE5E039}" srcId="{BF96EC9D-0840-4C1B-BD15-4147F8EA9F19}" destId="{76E9E619-05FA-4267-B465-409494815492}" srcOrd="1" destOrd="0" parTransId="{3EBB9D62-377C-4E25-91E6-210B486FCDF7}" sibTransId="{38E522DD-161E-4A9A-BEBD-58AB82A42897}"/>
    <dgm:cxn modelId="{4D86A433-CC58-4E9F-810D-292BB96B8F5F}" type="presOf" srcId="{FA7CB5F8-496D-4669-85CE-AED71F6F2AA1}" destId="{6023CB99-FABE-44CD-A19C-91CFDCE49AF6}" srcOrd="0" destOrd="0" presId="urn:microsoft.com/office/officeart/2005/8/layout/default"/>
    <dgm:cxn modelId="{DD6F9463-2F34-4E37-BE69-9CA9AE43B671}" srcId="{BF96EC9D-0840-4C1B-BD15-4147F8EA9F19}" destId="{98018646-3CF5-4001-9CF5-24BA23D1A158}" srcOrd="4" destOrd="0" parTransId="{DDCA6D44-B7A8-4AFF-BAA5-CADFCD60FC88}" sibTransId="{1C390247-8B63-48E4-B462-1EF09BBAFB35}"/>
    <dgm:cxn modelId="{E3BBB76B-F3D9-41E4-9081-4E5E2B3B5EB8}" type="presOf" srcId="{0C23FA24-FBE1-4AB9-A28C-BD95C390780A}" destId="{C01A5F5A-B492-4A9C-A8FE-377C9181DFE8}" srcOrd="0" destOrd="0" presId="urn:microsoft.com/office/officeart/2005/8/layout/default"/>
    <dgm:cxn modelId="{6FFD916F-9BEE-4193-818C-5237939E9289}" type="presOf" srcId="{98018646-3CF5-4001-9CF5-24BA23D1A158}" destId="{BEB750EE-B13A-487F-AD71-E5CC20B16957}" srcOrd="0" destOrd="0" presId="urn:microsoft.com/office/officeart/2005/8/layout/default"/>
    <dgm:cxn modelId="{BDFB7675-F766-44B1-8349-C130AB4C988C}" type="presOf" srcId="{BF96EC9D-0840-4C1B-BD15-4147F8EA9F19}" destId="{87A60D2C-268E-4233-B0BA-2FC1BA432842}" srcOrd="0" destOrd="0" presId="urn:microsoft.com/office/officeart/2005/8/layout/default"/>
    <dgm:cxn modelId="{C19BE483-2B56-4C31-8E85-461F4A575453}" type="presOf" srcId="{8348BF0D-30D0-4BB0-857C-70354FA3BD2C}" destId="{C1D8B54C-7A48-463E-A7DC-B1CA56F0F435}" srcOrd="0" destOrd="0" presId="urn:microsoft.com/office/officeart/2005/8/layout/default"/>
    <dgm:cxn modelId="{961E6793-A6F9-4A1F-90C3-70588BE9E8B7}" srcId="{BF96EC9D-0840-4C1B-BD15-4147F8EA9F19}" destId="{D44BE2D6-C152-4508-8CEA-5F2B4439C3CE}" srcOrd="5" destOrd="0" parTransId="{1C6A5E6E-1F92-49B2-90C2-15CAA3D493DD}" sibTransId="{D205BBEC-7820-404E-9FD5-83352052471F}"/>
    <dgm:cxn modelId="{67E4B195-231D-4C27-A299-0BC1B9668E13}" srcId="{BF96EC9D-0840-4C1B-BD15-4147F8EA9F19}" destId="{0C23FA24-FBE1-4AB9-A28C-BD95C390780A}" srcOrd="0" destOrd="0" parTransId="{55AB6D76-8B04-460D-87D7-0E86712236E2}" sibTransId="{DB6E2C03-50EC-44A7-B5B1-DF7BEC087882}"/>
    <dgm:cxn modelId="{EF842CC8-0BFE-4AE0-8A2A-A3AB34454257}" type="presOf" srcId="{D44BE2D6-C152-4508-8CEA-5F2B4439C3CE}" destId="{08E06970-1443-43B5-9D63-D17DB4660B2F}" srcOrd="0" destOrd="0" presId="urn:microsoft.com/office/officeart/2005/8/layout/default"/>
    <dgm:cxn modelId="{96665EDA-4B03-4832-A374-C74535D95A34}" srcId="{BF96EC9D-0840-4C1B-BD15-4147F8EA9F19}" destId="{8348BF0D-30D0-4BB0-857C-70354FA3BD2C}" srcOrd="2" destOrd="0" parTransId="{4FE9B4C6-C5A8-4BD4-BEEB-397F4E7A53FB}" sibTransId="{AA5A6A6D-9DB1-4B79-B78C-C9BBF766C41A}"/>
    <dgm:cxn modelId="{AD1295F2-C006-4D53-A536-09FE561C2D36}" srcId="{BF96EC9D-0840-4C1B-BD15-4147F8EA9F19}" destId="{FA7CB5F8-496D-4669-85CE-AED71F6F2AA1}" srcOrd="3" destOrd="0" parTransId="{398C9B51-9B96-435E-9034-BBAF953EF094}" sibTransId="{03534373-220A-4287-864A-86786C18CE7E}"/>
    <dgm:cxn modelId="{79CB5BFA-2DE0-4894-9F01-12043C8D9D85}" type="presOf" srcId="{76E9E619-05FA-4267-B465-409494815492}" destId="{094F8390-C120-4284-A3E2-AF74D1623398}" srcOrd="0" destOrd="0" presId="urn:microsoft.com/office/officeart/2005/8/layout/default"/>
    <dgm:cxn modelId="{0E7269F7-B2B6-48FE-BD3C-78CCD4EDED6A}" type="presParOf" srcId="{87A60D2C-268E-4233-B0BA-2FC1BA432842}" destId="{C01A5F5A-B492-4A9C-A8FE-377C9181DFE8}" srcOrd="0" destOrd="0" presId="urn:microsoft.com/office/officeart/2005/8/layout/default"/>
    <dgm:cxn modelId="{3B6A91BF-0AF7-4D5D-ADE9-224BCA6E53DC}" type="presParOf" srcId="{87A60D2C-268E-4233-B0BA-2FC1BA432842}" destId="{462F5A7D-2806-4316-B48B-B8C0FC5F8FFC}" srcOrd="1" destOrd="0" presId="urn:microsoft.com/office/officeart/2005/8/layout/default"/>
    <dgm:cxn modelId="{62D39DB8-894C-4956-93F2-EEAFC2C1064B}" type="presParOf" srcId="{87A60D2C-268E-4233-B0BA-2FC1BA432842}" destId="{094F8390-C120-4284-A3E2-AF74D1623398}" srcOrd="2" destOrd="0" presId="urn:microsoft.com/office/officeart/2005/8/layout/default"/>
    <dgm:cxn modelId="{E0321E76-F797-4B71-B562-D80AC46C4AD8}" type="presParOf" srcId="{87A60D2C-268E-4233-B0BA-2FC1BA432842}" destId="{D718CA0F-6C5C-4CF4-81D6-67345BDF8244}" srcOrd="3" destOrd="0" presId="urn:microsoft.com/office/officeart/2005/8/layout/default"/>
    <dgm:cxn modelId="{1203B580-C8B9-40D3-9D50-CB5EE93CA4F2}" type="presParOf" srcId="{87A60D2C-268E-4233-B0BA-2FC1BA432842}" destId="{C1D8B54C-7A48-463E-A7DC-B1CA56F0F435}" srcOrd="4" destOrd="0" presId="urn:microsoft.com/office/officeart/2005/8/layout/default"/>
    <dgm:cxn modelId="{C276C5EE-3AD1-4D3D-B5D6-40501C3FBD47}" type="presParOf" srcId="{87A60D2C-268E-4233-B0BA-2FC1BA432842}" destId="{E00C60E5-161D-40EB-AED2-E56EF2A5BBDD}" srcOrd="5" destOrd="0" presId="urn:microsoft.com/office/officeart/2005/8/layout/default"/>
    <dgm:cxn modelId="{4843F1FA-FF91-4B52-8D8F-4ABB036C1C3B}" type="presParOf" srcId="{87A60D2C-268E-4233-B0BA-2FC1BA432842}" destId="{6023CB99-FABE-44CD-A19C-91CFDCE49AF6}" srcOrd="6" destOrd="0" presId="urn:microsoft.com/office/officeart/2005/8/layout/default"/>
    <dgm:cxn modelId="{33301FFA-DD43-4CAB-9CC1-9E00842E2E7B}" type="presParOf" srcId="{87A60D2C-268E-4233-B0BA-2FC1BA432842}" destId="{96C6E3B7-7092-408F-9499-9F784D8D2D1B}" srcOrd="7" destOrd="0" presId="urn:microsoft.com/office/officeart/2005/8/layout/default"/>
    <dgm:cxn modelId="{4981B94E-4D27-4D35-A4F5-4022A8A810B0}" type="presParOf" srcId="{87A60D2C-268E-4233-B0BA-2FC1BA432842}" destId="{BEB750EE-B13A-487F-AD71-E5CC20B16957}" srcOrd="8" destOrd="0" presId="urn:microsoft.com/office/officeart/2005/8/layout/default"/>
    <dgm:cxn modelId="{8D4AB5C5-B8F1-4B8F-A2F3-BD90957283F5}" type="presParOf" srcId="{87A60D2C-268E-4233-B0BA-2FC1BA432842}" destId="{4EE93EB0-C4B9-4440-8F78-A0FDA518EA4B}" srcOrd="9" destOrd="0" presId="urn:microsoft.com/office/officeart/2005/8/layout/default"/>
    <dgm:cxn modelId="{71794E4B-7A5D-4540-954F-F0366DE02970}" type="presParOf" srcId="{87A60D2C-268E-4233-B0BA-2FC1BA432842}" destId="{08E06970-1443-43B5-9D63-D17DB4660B2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1A5F5A-B492-4A9C-A8FE-377C9181DFE8}">
      <dsp:nvSpPr>
        <dsp:cNvPr id="0" name=""/>
        <dsp:cNvSpPr/>
      </dsp:nvSpPr>
      <dsp:spPr>
        <a:xfrm>
          <a:off x="265914" y="21"/>
          <a:ext cx="1790179" cy="1074107"/>
        </a:xfrm>
        <a:prstGeom prst="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Outline</a:t>
          </a:r>
          <a:endParaRPr lang="en-IN" sz="2400" kern="1200" dirty="0"/>
        </a:p>
      </dsp:txBody>
      <dsp:txXfrm>
        <a:off x="265914" y="21"/>
        <a:ext cx="1790179" cy="1074107"/>
      </dsp:txXfrm>
    </dsp:sp>
    <dsp:sp modelId="{094F8390-C120-4284-A3E2-AF74D1623398}">
      <dsp:nvSpPr>
        <dsp:cNvPr id="0" name=""/>
        <dsp:cNvSpPr/>
      </dsp:nvSpPr>
      <dsp:spPr>
        <a:xfrm>
          <a:off x="2235111" y="21"/>
          <a:ext cx="1790179" cy="1074107"/>
        </a:xfrm>
        <a:prstGeom prst="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Approach</a:t>
          </a:r>
          <a:endParaRPr lang="en-IN" sz="2400" kern="1200" dirty="0"/>
        </a:p>
      </dsp:txBody>
      <dsp:txXfrm>
        <a:off x="2235111" y="21"/>
        <a:ext cx="1790179" cy="1074107"/>
      </dsp:txXfrm>
    </dsp:sp>
    <dsp:sp modelId="{C1D8B54C-7A48-463E-A7DC-B1CA56F0F435}">
      <dsp:nvSpPr>
        <dsp:cNvPr id="0" name=""/>
        <dsp:cNvSpPr/>
      </dsp:nvSpPr>
      <dsp:spPr>
        <a:xfrm>
          <a:off x="4204308" y="21"/>
          <a:ext cx="1790179" cy="1074107"/>
        </a:xfrm>
        <a:prstGeom prst="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IDEF Models</a:t>
          </a:r>
          <a:endParaRPr lang="en-IN" sz="2400" kern="1200" dirty="0"/>
        </a:p>
      </dsp:txBody>
      <dsp:txXfrm>
        <a:off x="4204308" y="21"/>
        <a:ext cx="1790179" cy="1074107"/>
      </dsp:txXfrm>
    </dsp:sp>
    <dsp:sp modelId="{6023CB99-FABE-44CD-A19C-91CFDCE49AF6}">
      <dsp:nvSpPr>
        <dsp:cNvPr id="0" name=""/>
        <dsp:cNvSpPr/>
      </dsp:nvSpPr>
      <dsp:spPr>
        <a:xfrm>
          <a:off x="6173505" y="21"/>
          <a:ext cx="1790179" cy="1074107"/>
        </a:xfrm>
        <a:prstGeom prst="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Forms</a:t>
          </a:r>
          <a:endParaRPr lang="en-IN" sz="2400" kern="1200" dirty="0"/>
        </a:p>
      </dsp:txBody>
      <dsp:txXfrm>
        <a:off x="6173505" y="21"/>
        <a:ext cx="1790179" cy="1074107"/>
      </dsp:txXfrm>
    </dsp:sp>
    <dsp:sp modelId="{BEB750EE-B13A-487F-AD71-E5CC20B16957}">
      <dsp:nvSpPr>
        <dsp:cNvPr id="0" name=""/>
        <dsp:cNvSpPr/>
      </dsp:nvSpPr>
      <dsp:spPr>
        <a:xfrm>
          <a:off x="2235111" y="1253146"/>
          <a:ext cx="1790179" cy="1074107"/>
        </a:xfrm>
        <a:prstGeom prst="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Visualization</a:t>
          </a:r>
          <a:endParaRPr lang="en-IN" sz="2400" kern="1200" dirty="0"/>
        </a:p>
      </dsp:txBody>
      <dsp:txXfrm>
        <a:off x="2235111" y="1253146"/>
        <a:ext cx="1790179" cy="1074107"/>
      </dsp:txXfrm>
    </dsp:sp>
    <dsp:sp modelId="{08E06970-1443-43B5-9D63-D17DB4660B2F}">
      <dsp:nvSpPr>
        <dsp:cNvPr id="0" name=""/>
        <dsp:cNvSpPr/>
      </dsp:nvSpPr>
      <dsp:spPr>
        <a:xfrm>
          <a:off x="4204308" y="1253146"/>
          <a:ext cx="1790179" cy="1074107"/>
        </a:xfrm>
        <a:prstGeom prst="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Scope</a:t>
          </a:r>
          <a:endParaRPr lang="en-IN" sz="2400" kern="1200" dirty="0"/>
        </a:p>
      </dsp:txBody>
      <dsp:txXfrm>
        <a:off x="4204308" y="1253146"/>
        <a:ext cx="1790179" cy="107410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4/25/2024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788444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4/25/2024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5469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4/25/2024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82651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4/25/2024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575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035563"/>
            <a:ext cx="7772400" cy="1021556"/>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4/25/2024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944886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4/25/2024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785265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3" y="650504"/>
            <a:ext cx="8229600" cy="801290"/>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4/25/2024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76039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4/25/2024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87628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4/25/2024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77930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4/25/2024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5940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4/25/2024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21490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675085"/>
            <a:ext cx="8229600" cy="801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457200" y="2266950"/>
            <a:ext cx="8229600" cy="23276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4/25/2024</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9152194" cy="4572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p:txBody>
          <a:bodyPr/>
          <a:lstStyle/>
          <a:p>
            <a:endParaRPr lang="en-US">
              <a:latin typeface="Arial" charset="0"/>
            </a:endParaRPr>
          </a:p>
        </p:txBody>
      </p:sp>
      <p:sp>
        <p:nvSpPr>
          <p:cNvPr id="3" name="Subtitle 2"/>
          <p:cNvSpPr>
            <a:spLocks noGrp="1"/>
          </p:cNvSpPr>
          <p:nvPr>
            <p:ph type="subTitle" idx="1"/>
          </p:nvPr>
        </p:nvSpPr>
        <p:spPr/>
        <p:txBody>
          <a:bodyPr rtlCol="0">
            <a:normAutofit/>
          </a:bodyPr>
          <a:lstStyle/>
          <a:p>
            <a:pPr fontAlgn="auto">
              <a:spcAft>
                <a:spcPts val="0"/>
              </a:spcAft>
              <a:buFont typeface="Arial"/>
              <a:buNone/>
              <a:defRPr/>
            </a:pPr>
            <a:endParaRPr lang="en-US">
              <a:ea typeface="+mn-ea"/>
            </a:endParaRPr>
          </a:p>
        </p:txBody>
      </p:sp>
      <p:pic>
        <p:nvPicPr>
          <p:cNvPr id="2" name="Picture 1">
            <a:extLst>
              <a:ext uri="{FF2B5EF4-FFF2-40B4-BE49-F238E27FC236}">
                <a16:creationId xmlns:a16="http://schemas.microsoft.com/office/drawing/2014/main" id="{EBC14E15-9284-C431-EF60-C733FA0D4261}"/>
              </a:ext>
            </a:extLst>
          </p:cNvPr>
          <p:cNvPicPr>
            <a:picLocks noChangeAspect="1"/>
          </p:cNvPicPr>
          <p:nvPr/>
        </p:nvPicPr>
        <p:blipFill>
          <a:blip r:embed="rId2"/>
          <a:stretch>
            <a:fillRect/>
          </a:stretch>
        </p:blipFill>
        <p:spPr>
          <a:xfrm>
            <a:off x="361240" y="706107"/>
            <a:ext cx="8248784" cy="4204567"/>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35EDF86E-A6BB-BDCA-664D-BA59582CAF1D}"/>
              </a:ext>
            </a:extLst>
          </p:cNvPr>
          <p:cNvSpPr txBox="1"/>
          <p:nvPr/>
        </p:nvSpPr>
        <p:spPr>
          <a:xfrm>
            <a:off x="2184160" y="875112"/>
            <a:ext cx="4602944" cy="1231106"/>
          </a:xfrm>
          <a:prstGeom prst="rect">
            <a:avLst/>
          </a:prstGeom>
          <a:noFill/>
        </p:spPr>
        <p:txBody>
          <a:bodyPr wrap="square" rtlCol="0">
            <a:spAutoFit/>
          </a:bodyPr>
          <a:lstStyle/>
          <a:p>
            <a:pPr algn="ctr"/>
            <a:r>
              <a:rPr lang="en-US" sz="2800" kern="1400" dirty="0">
                <a:solidFill>
                  <a:srgbClr val="FFFF00"/>
                </a:solidFill>
                <a:effectLst/>
                <a:latin typeface="Constantia" panose="02030602050306030303" pitchFamily="18" charset="0"/>
                <a:ea typeface="Times New Roman" panose="02020603050405020304" pitchFamily="18" charset="0"/>
                <a:cs typeface="Times New Roman" panose="02020603050405020304" pitchFamily="18" charset="0"/>
              </a:rPr>
              <a:t>Airbnb Market Analysis &amp; Real Estate Sales Analysis</a:t>
            </a:r>
            <a:endParaRPr lang="en-IN" sz="2800" dirty="0">
              <a:solidFill>
                <a:srgbClr val="FFFF00"/>
              </a:solidFill>
              <a:effectLst/>
              <a:latin typeface="Constantia" panose="02030602050306030303" pitchFamily="18" charset="0"/>
              <a:ea typeface="Constantia" panose="02030602050306030303" pitchFamily="18" charset="0"/>
              <a:cs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5E3625AF-40A3-BAA2-C4AA-4FEAF72D4560}"/>
              </a:ext>
            </a:extLst>
          </p:cNvPr>
          <p:cNvSpPr txBox="1"/>
          <p:nvPr/>
        </p:nvSpPr>
        <p:spPr>
          <a:xfrm>
            <a:off x="826414" y="3486694"/>
            <a:ext cx="4602944" cy="1107996"/>
          </a:xfrm>
          <a:prstGeom prst="rect">
            <a:avLst/>
          </a:prstGeom>
          <a:noFill/>
        </p:spPr>
        <p:txBody>
          <a:bodyPr wrap="square" rtlCol="0">
            <a:spAutoFit/>
          </a:bodyPr>
          <a:lstStyle/>
          <a:p>
            <a:r>
              <a:rPr lang="en-US" sz="1200" kern="1400" dirty="0">
                <a:solidFill>
                  <a:srgbClr val="FFFF00"/>
                </a:solidFill>
                <a:effectLst/>
                <a:latin typeface="Constantia" panose="02030602050306030303" pitchFamily="18" charset="0"/>
                <a:ea typeface="Times New Roman" panose="02020603050405020304" pitchFamily="18" charset="0"/>
                <a:cs typeface="Times New Roman" panose="02020603050405020304" pitchFamily="18" charset="0"/>
              </a:rPr>
              <a:t>Team Members</a:t>
            </a:r>
          </a:p>
          <a:p>
            <a:pPr marL="171450" indent="-171450">
              <a:buFont typeface="Arial" panose="020B0604020202020204" pitchFamily="34" charset="0"/>
              <a:buChar char="•"/>
            </a:pPr>
            <a:r>
              <a:rPr lang="en-US" sz="1200" kern="1400" dirty="0">
                <a:solidFill>
                  <a:srgbClr val="FFFF00"/>
                </a:solidFill>
                <a:latin typeface="Constantia" panose="02030602050306030303" pitchFamily="18" charset="0"/>
                <a:ea typeface="Constantia" panose="02030602050306030303" pitchFamily="18" charset="0"/>
                <a:cs typeface="Times New Roman" panose="02020603050405020304" pitchFamily="18" charset="0"/>
              </a:rPr>
              <a:t>Vinod Kumar Murugan</a:t>
            </a:r>
          </a:p>
          <a:p>
            <a:pPr marL="171450" indent="-171450">
              <a:buFont typeface="Arial" panose="020B0604020202020204" pitchFamily="34" charset="0"/>
              <a:buChar char="•"/>
            </a:pPr>
            <a:r>
              <a:rPr lang="en-US" sz="1200" kern="1400" dirty="0" err="1">
                <a:solidFill>
                  <a:srgbClr val="FFFF00"/>
                </a:solidFill>
                <a:effectLst/>
                <a:latin typeface="Constantia" panose="02030602050306030303" pitchFamily="18" charset="0"/>
                <a:ea typeface="Constantia" panose="02030602050306030303" pitchFamily="18" charset="0"/>
                <a:cs typeface="Times New Roman" panose="02020603050405020304" pitchFamily="18" charset="0"/>
              </a:rPr>
              <a:t>Lokeshan</a:t>
            </a:r>
            <a:r>
              <a:rPr lang="en-US" sz="1200" kern="1400" dirty="0" err="1">
                <a:solidFill>
                  <a:srgbClr val="FFFF00"/>
                </a:solidFill>
                <a:latin typeface="Constantia" panose="02030602050306030303" pitchFamily="18" charset="0"/>
                <a:ea typeface="Constantia" panose="02030602050306030303" pitchFamily="18" charset="0"/>
                <a:cs typeface="Times New Roman" panose="02020603050405020304" pitchFamily="18" charset="0"/>
              </a:rPr>
              <a:t>a</a:t>
            </a:r>
            <a:r>
              <a:rPr lang="en-US" sz="1200" kern="1400" dirty="0">
                <a:solidFill>
                  <a:srgbClr val="FFFF00"/>
                </a:solidFill>
                <a:latin typeface="Constantia" panose="02030602050306030303" pitchFamily="18" charset="0"/>
                <a:ea typeface="Constantia" panose="02030602050306030303" pitchFamily="18" charset="0"/>
                <a:cs typeface="Times New Roman" panose="02020603050405020304" pitchFamily="18" charset="0"/>
              </a:rPr>
              <a:t> Raj </a:t>
            </a:r>
            <a:r>
              <a:rPr lang="en-US" sz="1200" kern="1400" dirty="0" err="1">
                <a:solidFill>
                  <a:srgbClr val="FFFF00"/>
                </a:solidFill>
                <a:latin typeface="Constantia" panose="02030602050306030303" pitchFamily="18" charset="0"/>
                <a:ea typeface="Constantia" panose="02030602050306030303" pitchFamily="18" charset="0"/>
                <a:cs typeface="Times New Roman" panose="02020603050405020304" pitchFamily="18" charset="0"/>
              </a:rPr>
              <a:t>Sureshbabu</a:t>
            </a:r>
            <a:r>
              <a:rPr lang="en-US" sz="1200" kern="1400" dirty="0">
                <a:solidFill>
                  <a:srgbClr val="FFFF00"/>
                </a:solidFill>
                <a:latin typeface="Constantia" panose="02030602050306030303" pitchFamily="18" charset="0"/>
                <a:ea typeface="Constantia" panose="02030602050306030303" pitchFamily="18" charset="0"/>
                <a:cs typeface="Times New Roman" panose="02020603050405020304" pitchFamily="18" charset="0"/>
              </a:rPr>
              <a:t> </a:t>
            </a:r>
            <a:r>
              <a:rPr lang="en-US" sz="1200" kern="1400" dirty="0" err="1">
                <a:solidFill>
                  <a:srgbClr val="FFFF00"/>
                </a:solidFill>
                <a:latin typeface="Constantia" panose="02030602050306030303" pitchFamily="18" charset="0"/>
                <a:ea typeface="Constantia" panose="02030602050306030303" pitchFamily="18" charset="0"/>
                <a:cs typeface="Times New Roman" panose="02020603050405020304" pitchFamily="18" charset="0"/>
              </a:rPr>
              <a:t>Renukadevi</a:t>
            </a:r>
            <a:endParaRPr lang="en-US" sz="1200" kern="1400" dirty="0">
              <a:solidFill>
                <a:srgbClr val="FFFF00"/>
              </a:solidFill>
              <a:latin typeface="Constantia" panose="02030602050306030303" pitchFamily="18" charset="0"/>
              <a:ea typeface="Constantia" panose="02030602050306030303" pitchFamily="18" charset="0"/>
              <a:cs typeface="Times New Roman" panose="02020603050405020304" pitchFamily="18" charset="0"/>
            </a:endParaRPr>
          </a:p>
          <a:p>
            <a:pPr marL="171450" indent="-171450">
              <a:buFont typeface="Arial" panose="020B0604020202020204" pitchFamily="34" charset="0"/>
              <a:buChar char="•"/>
            </a:pPr>
            <a:r>
              <a:rPr lang="en-US" sz="1200" kern="1400" dirty="0">
                <a:solidFill>
                  <a:srgbClr val="FFFF00"/>
                </a:solidFill>
                <a:effectLst/>
                <a:latin typeface="Constantia" panose="02030602050306030303" pitchFamily="18" charset="0"/>
                <a:ea typeface="Constantia" panose="02030602050306030303" pitchFamily="18" charset="0"/>
                <a:cs typeface="Times New Roman" panose="02020603050405020304" pitchFamily="18" charset="0"/>
              </a:rPr>
              <a:t>Anu</a:t>
            </a:r>
            <a:r>
              <a:rPr lang="en-US" sz="1200" kern="1400" dirty="0">
                <a:solidFill>
                  <a:srgbClr val="FFFF00"/>
                </a:solidFill>
                <a:latin typeface="Constantia" panose="02030602050306030303" pitchFamily="18" charset="0"/>
                <a:ea typeface="Constantia" panose="02030602050306030303" pitchFamily="18" charset="0"/>
                <a:cs typeface="Times New Roman" panose="02020603050405020304" pitchFamily="18" charset="0"/>
              </a:rPr>
              <a:t>radha Tarafder</a:t>
            </a:r>
            <a:endParaRPr lang="en-IN" sz="1200" dirty="0">
              <a:solidFill>
                <a:srgbClr val="FFFF00"/>
              </a:solidFill>
              <a:effectLst/>
              <a:latin typeface="Constantia" panose="02030602050306030303" pitchFamily="18" charset="0"/>
              <a:ea typeface="Constantia" panose="02030602050306030303" pitchFamily="18" charset="0"/>
              <a:cs typeface="Times New Roman" panose="02020603050405020304" pitchFamily="18" charset="0"/>
            </a:endParaRP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DDB3-131A-B693-D92D-5EE2E03BE8D9}"/>
              </a:ext>
            </a:extLst>
          </p:cNvPr>
          <p:cNvSpPr>
            <a:spLocks noGrp="1"/>
          </p:cNvSpPr>
          <p:nvPr>
            <p:ph type="title"/>
          </p:nvPr>
        </p:nvSpPr>
        <p:spPr>
          <a:xfrm>
            <a:off x="457200" y="488048"/>
            <a:ext cx="8229600" cy="544115"/>
          </a:xfrm>
        </p:spPr>
        <p:txBody>
          <a:bodyPr/>
          <a:lstStyle/>
          <a:p>
            <a:r>
              <a:rPr lang="en-US" dirty="0"/>
              <a:t>IDEF1X Model</a:t>
            </a:r>
            <a:endParaRPr lang="en-IN" dirty="0"/>
          </a:p>
        </p:txBody>
      </p:sp>
      <p:pic>
        <p:nvPicPr>
          <p:cNvPr id="5" name="Picture 4">
            <a:extLst>
              <a:ext uri="{FF2B5EF4-FFF2-40B4-BE49-F238E27FC236}">
                <a16:creationId xmlns:a16="http://schemas.microsoft.com/office/drawing/2014/main" id="{A505A596-93D6-7E8E-EB4E-12073C654AF0}"/>
              </a:ext>
            </a:extLst>
          </p:cNvPr>
          <p:cNvPicPr>
            <a:picLocks noChangeAspect="1"/>
          </p:cNvPicPr>
          <p:nvPr/>
        </p:nvPicPr>
        <p:blipFill>
          <a:blip r:embed="rId2"/>
          <a:stretch>
            <a:fillRect/>
          </a:stretch>
        </p:blipFill>
        <p:spPr>
          <a:xfrm>
            <a:off x="1461655" y="1143000"/>
            <a:ext cx="5985163" cy="3574473"/>
          </a:xfrm>
          <a:prstGeom prst="rect">
            <a:avLst/>
          </a:prstGeom>
        </p:spPr>
      </p:pic>
    </p:spTree>
    <p:extLst>
      <p:ext uri="{BB962C8B-B14F-4D97-AF65-F5344CB8AC3E}">
        <p14:creationId xmlns:p14="http://schemas.microsoft.com/office/powerpoint/2010/main" val="2431994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ACE8F-3C65-AC6A-19F8-ADDA6F61EDC7}"/>
              </a:ext>
            </a:extLst>
          </p:cNvPr>
          <p:cNvSpPr>
            <a:spLocks noGrp="1"/>
          </p:cNvSpPr>
          <p:nvPr>
            <p:ph type="title"/>
          </p:nvPr>
        </p:nvSpPr>
        <p:spPr>
          <a:xfrm>
            <a:off x="457200" y="675085"/>
            <a:ext cx="8229600" cy="509479"/>
          </a:xfrm>
        </p:spPr>
        <p:txBody>
          <a:bodyPr/>
          <a:lstStyle/>
          <a:p>
            <a:r>
              <a:rPr lang="en-US" dirty="0"/>
              <a:t>FORMS</a:t>
            </a:r>
            <a:endParaRPr lang="en-IN" dirty="0"/>
          </a:p>
        </p:txBody>
      </p:sp>
      <p:sp>
        <p:nvSpPr>
          <p:cNvPr id="4" name="TextBox 3">
            <a:extLst>
              <a:ext uri="{FF2B5EF4-FFF2-40B4-BE49-F238E27FC236}">
                <a16:creationId xmlns:a16="http://schemas.microsoft.com/office/drawing/2014/main" id="{FAAA5547-19B4-696F-5A70-4AAA9077752B}"/>
              </a:ext>
            </a:extLst>
          </p:cNvPr>
          <p:cNvSpPr txBox="1"/>
          <p:nvPr/>
        </p:nvSpPr>
        <p:spPr>
          <a:xfrm>
            <a:off x="457200" y="904496"/>
            <a:ext cx="3775364" cy="307777"/>
          </a:xfrm>
          <a:prstGeom prst="rect">
            <a:avLst/>
          </a:prstGeom>
          <a:noFill/>
        </p:spPr>
        <p:txBody>
          <a:bodyPr wrap="square" rtlCol="0">
            <a:spAutoFit/>
          </a:bodyPr>
          <a:lstStyle/>
          <a:p>
            <a:r>
              <a:rPr lang="en-US" sz="1400" dirty="0"/>
              <a:t>1. Airbnb Search -- </a:t>
            </a:r>
            <a:endParaRPr lang="en-IN" sz="1400" dirty="0"/>
          </a:p>
        </p:txBody>
      </p:sp>
      <p:pic>
        <p:nvPicPr>
          <p:cNvPr id="8" name="Picture 7">
            <a:extLst>
              <a:ext uri="{FF2B5EF4-FFF2-40B4-BE49-F238E27FC236}">
                <a16:creationId xmlns:a16="http://schemas.microsoft.com/office/drawing/2014/main" id="{B22F9EB3-A84F-906F-7528-871E22824DDA}"/>
              </a:ext>
            </a:extLst>
          </p:cNvPr>
          <p:cNvPicPr>
            <a:picLocks noChangeAspect="1"/>
          </p:cNvPicPr>
          <p:nvPr/>
        </p:nvPicPr>
        <p:blipFill>
          <a:blip r:embed="rId2"/>
          <a:stretch>
            <a:fillRect/>
          </a:stretch>
        </p:blipFill>
        <p:spPr>
          <a:xfrm>
            <a:off x="915517" y="1239982"/>
            <a:ext cx="7312965" cy="3903518"/>
          </a:xfrm>
          <a:prstGeom prst="rect">
            <a:avLst/>
          </a:prstGeom>
        </p:spPr>
      </p:pic>
    </p:spTree>
    <p:extLst>
      <p:ext uri="{BB962C8B-B14F-4D97-AF65-F5344CB8AC3E}">
        <p14:creationId xmlns:p14="http://schemas.microsoft.com/office/powerpoint/2010/main" val="2014528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DED9B1-BEE3-2799-9CB1-8EFB199AF648}"/>
              </a:ext>
            </a:extLst>
          </p:cNvPr>
          <p:cNvSpPr txBox="1"/>
          <p:nvPr/>
        </p:nvSpPr>
        <p:spPr>
          <a:xfrm>
            <a:off x="457200" y="692121"/>
            <a:ext cx="3775364" cy="307777"/>
          </a:xfrm>
          <a:prstGeom prst="rect">
            <a:avLst/>
          </a:prstGeom>
          <a:noFill/>
        </p:spPr>
        <p:txBody>
          <a:bodyPr wrap="square" rtlCol="0">
            <a:spAutoFit/>
          </a:bodyPr>
          <a:lstStyle/>
          <a:p>
            <a:r>
              <a:rPr lang="en-US" sz="1400" dirty="0"/>
              <a:t>2. Rental Requirement Form</a:t>
            </a:r>
            <a:endParaRPr lang="en-IN" sz="1400" dirty="0"/>
          </a:p>
        </p:txBody>
      </p:sp>
      <p:pic>
        <p:nvPicPr>
          <p:cNvPr id="6" name="Picture 5">
            <a:extLst>
              <a:ext uri="{FF2B5EF4-FFF2-40B4-BE49-F238E27FC236}">
                <a16:creationId xmlns:a16="http://schemas.microsoft.com/office/drawing/2014/main" id="{5047C496-57D2-8724-473E-344AC65589AE}"/>
              </a:ext>
            </a:extLst>
          </p:cNvPr>
          <p:cNvPicPr>
            <a:picLocks noChangeAspect="1"/>
          </p:cNvPicPr>
          <p:nvPr/>
        </p:nvPicPr>
        <p:blipFill>
          <a:blip r:embed="rId2"/>
          <a:stretch>
            <a:fillRect/>
          </a:stretch>
        </p:blipFill>
        <p:spPr>
          <a:xfrm>
            <a:off x="623454" y="1101436"/>
            <a:ext cx="8236527" cy="3876104"/>
          </a:xfrm>
          <a:prstGeom prst="rect">
            <a:avLst/>
          </a:prstGeom>
        </p:spPr>
      </p:pic>
    </p:spTree>
    <p:extLst>
      <p:ext uri="{BB962C8B-B14F-4D97-AF65-F5344CB8AC3E}">
        <p14:creationId xmlns:p14="http://schemas.microsoft.com/office/powerpoint/2010/main" val="2335072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4B0DD6-D00C-23A6-BBC2-F56E16010507}"/>
              </a:ext>
            </a:extLst>
          </p:cNvPr>
          <p:cNvSpPr txBox="1"/>
          <p:nvPr/>
        </p:nvSpPr>
        <p:spPr>
          <a:xfrm>
            <a:off x="457200" y="692121"/>
            <a:ext cx="3775364" cy="307777"/>
          </a:xfrm>
          <a:prstGeom prst="rect">
            <a:avLst/>
          </a:prstGeom>
          <a:noFill/>
        </p:spPr>
        <p:txBody>
          <a:bodyPr wrap="square" rtlCol="0">
            <a:spAutoFit/>
          </a:bodyPr>
          <a:lstStyle/>
          <a:p>
            <a:r>
              <a:rPr lang="en-US" sz="1400" dirty="0"/>
              <a:t>3. Confirmation Form </a:t>
            </a:r>
            <a:endParaRPr lang="en-IN" sz="1400" dirty="0"/>
          </a:p>
        </p:txBody>
      </p:sp>
      <p:pic>
        <p:nvPicPr>
          <p:cNvPr id="6" name="Picture 5">
            <a:extLst>
              <a:ext uri="{FF2B5EF4-FFF2-40B4-BE49-F238E27FC236}">
                <a16:creationId xmlns:a16="http://schemas.microsoft.com/office/drawing/2014/main" id="{209A6BCB-2D69-71BD-CC1A-6B2F81165369}"/>
              </a:ext>
            </a:extLst>
          </p:cNvPr>
          <p:cNvPicPr>
            <a:picLocks noChangeAspect="1"/>
          </p:cNvPicPr>
          <p:nvPr/>
        </p:nvPicPr>
        <p:blipFill>
          <a:blip r:embed="rId2"/>
          <a:stretch>
            <a:fillRect/>
          </a:stretch>
        </p:blipFill>
        <p:spPr>
          <a:xfrm>
            <a:off x="457200" y="999898"/>
            <a:ext cx="8097982" cy="3971085"/>
          </a:xfrm>
          <a:prstGeom prst="rect">
            <a:avLst/>
          </a:prstGeom>
        </p:spPr>
      </p:pic>
    </p:spTree>
    <p:extLst>
      <p:ext uri="{BB962C8B-B14F-4D97-AF65-F5344CB8AC3E}">
        <p14:creationId xmlns:p14="http://schemas.microsoft.com/office/powerpoint/2010/main" val="2487931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F03675-6040-63A0-66BA-D8C1E5A94B9F}"/>
              </a:ext>
            </a:extLst>
          </p:cNvPr>
          <p:cNvSpPr txBox="1"/>
          <p:nvPr/>
        </p:nvSpPr>
        <p:spPr>
          <a:xfrm>
            <a:off x="457200" y="692121"/>
            <a:ext cx="3775364" cy="307777"/>
          </a:xfrm>
          <a:prstGeom prst="rect">
            <a:avLst/>
          </a:prstGeom>
          <a:noFill/>
        </p:spPr>
        <p:txBody>
          <a:bodyPr wrap="square" rtlCol="0">
            <a:spAutoFit/>
          </a:bodyPr>
          <a:lstStyle/>
          <a:p>
            <a:r>
              <a:rPr lang="en-US" sz="1400" dirty="0"/>
              <a:t>3. Customer Detail Form </a:t>
            </a:r>
            <a:endParaRPr lang="en-IN" sz="1400" dirty="0"/>
          </a:p>
        </p:txBody>
      </p:sp>
      <p:pic>
        <p:nvPicPr>
          <p:cNvPr id="6" name="Picture 5">
            <a:extLst>
              <a:ext uri="{FF2B5EF4-FFF2-40B4-BE49-F238E27FC236}">
                <a16:creationId xmlns:a16="http://schemas.microsoft.com/office/drawing/2014/main" id="{1F2D2A70-9858-509E-97E9-EC0CB103D488}"/>
              </a:ext>
            </a:extLst>
          </p:cNvPr>
          <p:cNvPicPr>
            <a:picLocks noChangeAspect="1"/>
          </p:cNvPicPr>
          <p:nvPr/>
        </p:nvPicPr>
        <p:blipFill>
          <a:blip r:embed="rId2"/>
          <a:stretch>
            <a:fillRect/>
          </a:stretch>
        </p:blipFill>
        <p:spPr>
          <a:xfrm>
            <a:off x="519544" y="999899"/>
            <a:ext cx="8111837" cy="4005890"/>
          </a:xfrm>
          <a:prstGeom prst="rect">
            <a:avLst/>
          </a:prstGeom>
        </p:spPr>
      </p:pic>
    </p:spTree>
    <p:extLst>
      <p:ext uri="{BB962C8B-B14F-4D97-AF65-F5344CB8AC3E}">
        <p14:creationId xmlns:p14="http://schemas.microsoft.com/office/powerpoint/2010/main" val="1497522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52E72-9039-8CA6-9353-BD3907172E1D}"/>
              </a:ext>
            </a:extLst>
          </p:cNvPr>
          <p:cNvSpPr>
            <a:spLocks noGrp="1"/>
          </p:cNvSpPr>
          <p:nvPr>
            <p:ph type="title"/>
          </p:nvPr>
        </p:nvSpPr>
        <p:spPr>
          <a:xfrm>
            <a:off x="540327" y="488049"/>
            <a:ext cx="8229600" cy="440206"/>
          </a:xfrm>
        </p:spPr>
        <p:txBody>
          <a:bodyPr/>
          <a:lstStyle/>
          <a:p>
            <a:r>
              <a:rPr lang="en-US" dirty="0"/>
              <a:t>Visualization</a:t>
            </a:r>
            <a:endParaRPr lang="en-IN" dirty="0"/>
          </a:p>
        </p:txBody>
      </p:sp>
      <p:pic>
        <p:nvPicPr>
          <p:cNvPr id="5" name="Picture 4">
            <a:extLst>
              <a:ext uri="{FF2B5EF4-FFF2-40B4-BE49-F238E27FC236}">
                <a16:creationId xmlns:a16="http://schemas.microsoft.com/office/drawing/2014/main" id="{B01AA130-A35A-0A84-E054-FF4AA0FBA37F}"/>
              </a:ext>
            </a:extLst>
          </p:cNvPr>
          <p:cNvPicPr>
            <a:picLocks noChangeAspect="1"/>
          </p:cNvPicPr>
          <p:nvPr/>
        </p:nvPicPr>
        <p:blipFill>
          <a:blip r:embed="rId2"/>
          <a:stretch>
            <a:fillRect/>
          </a:stretch>
        </p:blipFill>
        <p:spPr>
          <a:xfrm>
            <a:off x="651164" y="1413163"/>
            <a:ext cx="7370618" cy="3701901"/>
          </a:xfrm>
          <a:prstGeom prst="rect">
            <a:avLst/>
          </a:prstGeom>
        </p:spPr>
      </p:pic>
      <p:sp>
        <p:nvSpPr>
          <p:cNvPr id="6" name="TextBox 5">
            <a:extLst>
              <a:ext uri="{FF2B5EF4-FFF2-40B4-BE49-F238E27FC236}">
                <a16:creationId xmlns:a16="http://schemas.microsoft.com/office/drawing/2014/main" id="{0AA05C04-C68F-A962-C81F-1A363E19B17C}"/>
              </a:ext>
            </a:extLst>
          </p:cNvPr>
          <p:cNvSpPr txBox="1"/>
          <p:nvPr/>
        </p:nvSpPr>
        <p:spPr>
          <a:xfrm>
            <a:off x="457200" y="904496"/>
            <a:ext cx="3775364" cy="307777"/>
          </a:xfrm>
          <a:prstGeom prst="rect">
            <a:avLst/>
          </a:prstGeom>
          <a:noFill/>
        </p:spPr>
        <p:txBody>
          <a:bodyPr wrap="square" rtlCol="0">
            <a:spAutoFit/>
          </a:bodyPr>
          <a:lstStyle/>
          <a:p>
            <a:r>
              <a:rPr lang="en-US" sz="1400" dirty="0"/>
              <a:t>1. Revenue Analysis 2019 -- </a:t>
            </a:r>
            <a:endParaRPr lang="en-IN" sz="1400" dirty="0"/>
          </a:p>
        </p:txBody>
      </p:sp>
    </p:spTree>
    <p:extLst>
      <p:ext uri="{BB962C8B-B14F-4D97-AF65-F5344CB8AC3E}">
        <p14:creationId xmlns:p14="http://schemas.microsoft.com/office/powerpoint/2010/main" val="4277428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9AB42B-7558-0B74-949A-3CCC018DC037}"/>
              </a:ext>
            </a:extLst>
          </p:cNvPr>
          <p:cNvSpPr txBox="1"/>
          <p:nvPr/>
        </p:nvSpPr>
        <p:spPr>
          <a:xfrm>
            <a:off x="457200" y="653625"/>
            <a:ext cx="3775364" cy="307777"/>
          </a:xfrm>
          <a:prstGeom prst="rect">
            <a:avLst/>
          </a:prstGeom>
          <a:noFill/>
        </p:spPr>
        <p:txBody>
          <a:bodyPr wrap="square" rtlCol="0">
            <a:spAutoFit/>
          </a:bodyPr>
          <a:lstStyle/>
          <a:p>
            <a:r>
              <a:rPr lang="en-US" sz="1400" dirty="0"/>
              <a:t>2. 3 Years Revenue Analysis-- </a:t>
            </a:r>
            <a:endParaRPr lang="en-IN" sz="1400" dirty="0"/>
          </a:p>
        </p:txBody>
      </p:sp>
      <p:pic>
        <p:nvPicPr>
          <p:cNvPr id="6" name="Picture 5">
            <a:extLst>
              <a:ext uri="{FF2B5EF4-FFF2-40B4-BE49-F238E27FC236}">
                <a16:creationId xmlns:a16="http://schemas.microsoft.com/office/drawing/2014/main" id="{5082A5FC-91EE-D667-383E-52E2FDC6E609}"/>
              </a:ext>
            </a:extLst>
          </p:cNvPr>
          <p:cNvPicPr>
            <a:picLocks noChangeAspect="1"/>
          </p:cNvPicPr>
          <p:nvPr/>
        </p:nvPicPr>
        <p:blipFill>
          <a:blip r:embed="rId2"/>
          <a:stretch>
            <a:fillRect/>
          </a:stretch>
        </p:blipFill>
        <p:spPr>
          <a:xfrm>
            <a:off x="651164" y="1039091"/>
            <a:ext cx="7765472" cy="3913909"/>
          </a:xfrm>
          <a:prstGeom prst="rect">
            <a:avLst/>
          </a:prstGeom>
        </p:spPr>
      </p:pic>
    </p:spTree>
    <p:extLst>
      <p:ext uri="{BB962C8B-B14F-4D97-AF65-F5344CB8AC3E}">
        <p14:creationId xmlns:p14="http://schemas.microsoft.com/office/powerpoint/2010/main" val="733965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3E2D3C-DFE6-49BE-8151-235787E41CC1}"/>
              </a:ext>
            </a:extLst>
          </p:cNvPr>
          <p:cNvSpPr txBox="1"/>
          <p:nvPr/>
        </p:nvSpPr>
        <p:spPr>
          <a:xfrm>
            <a:off x="457200" y="621451"/>
            <a:ext cx="3775364" cy="307777"/>
          </a:xfrm>
          <a:prstGeom prst="rect">
            <a:avLst/>
          </a:prstGeom>
          <a:noFill/>
        </p:spPr>
        <p:txBody>
          <a:bodyPr wrap="square" rtlCol="0">
            <a:spAutoFit/>
          </a:bodyPr>
          <a:lstStyle/>
          <a:p>
            <a:r>
              <a:rPr lang="en-US" sz="1400" dirty="0"/>
              <a:t>3. 2019 Utilization &amp; Geographical Analysis -- </a:t>
            </a:r>
            <a:endParaRPr lang="en-IN" sz="1400" dirty="0"/>
          </a:p>
        </p:txBody>
      </p:sp>
      <p:pic>
        <p:nvPicPr>
          <p:cNvPr id="6" name="Picture 5">
            <a:extLst>
              <a:ext uri="{FF2B5EF4-FFF2-40B4-BE49-F238E27FC236}">
                <a16:creationId xmlns:a16="http://schemas.microsoft.com/office/drawing/2014/main" id="{B2CF7FF1-756C-33FD-9A36-E8363A5DB8A3}"/>
              </a:ext>
            </a:extLst>
          </p:cNvPr>
          <p:cNvPicPr>
            <a:picLocks noChangeAspect="1"/>
          </p:cNvPicPr>
          <p:nvPr/>
        </p:nvPicPr>
        <p:blipFill>
          <a:blip r:embed="rId2"/>
          <a:stretch>
            <a:fillRect/>
          </a:stretch>
        </p:blipFill>
        <p:spPr>
          <a:xfrm>
            <a:off x="228600" y="1004456"/>
            <a:ext cx="8686800" cy="4033578"/>
          </a:xfrm>
          <a:prstGeom prst="rect">
            <a:avLst/>
          </a:prstGeom>
        </p:spPr>
      </p:pic>
    </p:spTree>
    <p:extLst>
      <p:ext uri="{BB962C8B-B14F-4D97-AF65-F5344CB8AC3E}">
        <p14:creationId xmlns:p14="http://schemas.microsoft.com/office/powerpoint/2010/main" val="197084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7F4957-312E-C853-615D-14EE9A8CDD13}"/>
              </a:ext>
            </a:extLst>
          </p:cNvPr>
          <p:cNvSpPr txBox="1"/>
          <p:nvPr/>
        </p:nvSpPr>
        <p:spPr>
          <a:xfrm>
            <a:off x="457199" y="621451"/>
            <a:ext cx="4253345" cy="307777"/>
          </a:xfrm>
          <a:prstGeom prst="rect">
            <a:avLst/>
          </a:prstGeom>
          <a:noFill/>
        </p:spPr>
        <p:txBody>
          <a:bodyPr wrap="square" rtlCol="0">
            <a:spAutoFit/>
          </a:bodyPr>
          <a:lstStyle/>
          <a:p>
            <a:r>
              <a:rPr lang="en-US" sz="1400" dirty="0"/>
              <a:t>4. Utilization &amp; Geographical Analysis of last 3 years-- </a:t>
            </a:r>
            <a:endParaRPr lang="en-IN" sz="1400" dirty="0"/>
          </a:p>
        </p:txBody>
      </p:sp>
      <p:pic>
        <p:nvPicPr>
          <p:cNvPr id="6" name="Picture 5">
            <a:extLst>
              <a:ext uri="{FF2B5EF4-FFF2-40B4-BE49-F238E27FC236}">
                <a16:creationId xmlns:a16="http://schemas.microsoft.com/office/drawing/2014/main" id="{32094DA8-FE91-3BF0-F2EF-604A40A4F864}"/>
              </a:ext>
            </a:extLst>
          </p:cNvPr>
          <p:cNvPicPr>
            <a:picLocks noChangeAspect="1"/>
          </p:cNvPicPr>
          <p:nvPr/>
        </p:nvPicPr>
        <p:blipFill>
          <a:blip r:embed="rId2"/>
          <a:stretch>
            <a:fillRect/>
          </a:stretch>
        </p:blipFill>
        <p:spPr>
          <a:xfrm>
            <a:off x="277091" y="929227"/>
            <a:ext cx="8527474" cy="4097117"/>
          </a:xfrm>
          <a:prstGeom prst="rect">
            <a:avLst/>
          </a:prstGeom>
        </p:spPr>
      </p:pic>
    </p:spTree>
    <p:extLst>
      <p:ext uri="{BB962C8B-B14F-4D97-AF65-F5344CB8AC3E}">
        <p14:creationId xmlns:p14="http://schemas.microsoft.com/office/powerpoint/2010/main" val="3335129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E6D9B1-1122-9124-0678-120BD772CC04}"/>
              </a:ext>
            </a:extLst>
          </p:cNvPr>
          <p:cNvSpPr txBox="1"/>
          <p:nvPr/>
        </p:nvSpPr>
        <p:spPr>
          <a:xfrm>
            <a:off x="457199" y="621451"/>
            <a:ext cx="4253345" cy="307777"/>
          </a:xfrm>
          <a:prstGeom prst="rect">
            <a:avLst/>
          </a:prstGeom>
          <a:noFill/>
        </p:spPr>
        <p:txBody>
          <a:bodyPr wrap="square" rtlCol="0">
            <a:spAutoFit/>
          </a:bodyPr>
          <a:lstStyle/>
          <a:p>
            <a:r>
              <a:rPr lang="en-US" sz="1400" dirty="0"/>
              <a:t>5. Sales Properties -- </a:t>
            </a:r>
            <a:endParaRPr lang="en-IN" sz="1400" dirty="0"/>
          </a:p>
        </p:txBody>
      </p:sp>
      <p:pic>
        <p:nvPicPr>
          <p:cNvPr id="6" name="Picture 5">
            <a:extLst>
              <a:ext uri="{FF2B5EF4-FFF2-40B4-BE49-F238E27FC236}">
                <a16:creationId xmlns:a16="http://schemas.microsoft.com/office/drawing/2014/main" id="{07EB30FD-3FED-1B33-EF0D-1A6AA8ADC49E}"/>
              </a:ext>
            </a:extLst>
          </p:cNvPr>
          <p:cNvPicPr>
            <a:picLocks noChangeAspect="1"/>
          </p:cNvPicPr>
          <p:nvPr/>
        </p:nvPicPr>
        <p:blipFill>
          <a:blip r:embed="rId2"/>
          <a:stretch>
            <a:fillRect/>
          </a:stretch>
        </p:blipFill>
        <p:spPr>
          <a:xfrm>
            <a:off x="380999" y="929228"/>
            <a:ext cx="8382001" cy="4012289"/>
          </a:xfrm>
          <a:prstGeom prst="rect">
            <a:avLst/>
          </a:prstGeom>
        </p:spPr>
      </p:pic>
    </p:spTree>
    <p:extLst>
      <p:ext uri="{BB962C8B-B14F-4D97-AF65-F5344CB8AC3E}">
        <p14:creationId xmlns:p14="http://schemas.microsoft.com/office/powerpoint/2010/main" val="1954151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F4D62-772D-FD30-5BCE-130CA124485A}"/>
              </a:ext>
            </a:extLst>
          </p:cNvPr>
          <p:cNvSpPr>
            <a:spLocks noGrp="1"/>
          </p:cNvSpPr>
          <p:nvPr>
            <p:ph type="title"/>
          </p:nvPr>
        </p:nvSpPr>
        <p:spPr/>
        <p:txBody>
          <a:bodyPr/>
          <a:lstStyle/>
          <a:p>
            <a:r>
              <a:rPr lang="en-US" dirty="0"/>
              <a:t>CONTENTS</a:t>
            </a:r>
            <a:endParaRPr lang="en-IN" dirty="0"/>
          </a:p>
        </p:txBody>
      </p:sp>
      <p:graphicFrame>
        <p:nvGraphicFramePr>
          <p:cNvPr id="4" name="Content Placeholder 3">
            <a:extLst>
              <a:ext uri="{FF2B5EF4-FFF2-40B4-BE49-F238E27FC236}">
                <a16:creationId xmlns:a16="http://schemas.microsoft.com/office/drawing/2014/main" id="{CFC601BF-1590-980F-03F0-B190908414AB}"/>
              </a:ext>
            </a:extLst>
          </p:cNvPr>
          <p:cNvGraphicFramePr>
            <a:graphicFrameLocks noGrp="1"/>
          </p:cNvGraphicFramePr>
          <p:nvPr>
            <p:ph idx="1"/>
            <p:extLst>
              <p:ext uri="{D42A27DB-BD31-4B8C-83A1-F6EECF244321}">
                <p14:modId xmlns:p14="http://schemas.microsoft.com/office/powerpoint/2010/main" val="680728142"/>
              </p:ext>
            </p:extLst>
          </p:nvPr>
        </p:nvGraphicFramePr>
        <p:xfrm>
          <a:off x="658091" y="1872096"/>
          <a:ext cx="8229600" cy="2327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924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58A8954-D2D2-9FB8-B35E-9740130EB657}"/>
              </a:ext>
            </a:extLst>
          </p:cNvPr>
          <p:cNvSpPr txBox="1"/>
          <p:nvPr/>
        </p:nvSpPr>
        <p:spPr>
          <a:xfrm>
            <a:off x="2500745" y="2015836"/>
            <a:ext cx="4828309" cy="830997"/>
          </a:xfrm>
          <a:prstGeom prst="rect">
            <a:avLst/>
          </a:prstGeom>
          <a:noFill/>
        </p:spPr>
        <p:txBody>
          <a:bodyPr wrap="square" rtlCol="0">
            <a:spAutoFit/>
          </a:bodyPr>
          <a:lstStyle/>
          <a:p>
            <a:pPr algn="ctr"/>
            <a:r>
              <a:rPr lang="en-US" sz="4800" dirty="0"/>
              <a:t>Thank You</a:t>
            </a:r>
            <a:endParaRPr lang="en-IN" sz="4800" dirty="0"/>
          </a:p>
        </p:txBody>
      </p:sp>
    </p:spTree>
    <p:extLst>
      <p:ext uri="{BB962C8B-B14F-4D97-AF65-F5344CB8AC3E}">
        <p14:creationId xmlns:p14="http://schemas.microsoft.com/office/powerpoint/2010/main" val="4252969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C70AE-8358-8B8E-1833-F88ADA62646D}"/>
              </a:ext>
            </a:extLst>
          </p:cNvPr>
          <p:cNvSpPr>
            <a:spLocks noGrp="1"/>
          </p:cNvSpPr>
          <p:nvPr>
            <p:ph type="title"/>
          </p:nvPr>
        </p:nvSpPr>
        <p:spPr>
          <a:xfrm>
            <a:off x="457200" y="558945"/>
            <a:ext cx="8229600" cy="494000"/>
          </a:xfrm>
        </p:spPr>
        <p:txBody>
          <a:bodyPr/>
          <a:lstStyle/>
          <a:p>
            <a:r>
              <a:rPr lang="en-US" dirty="0"/>
              <a:t>Outline</a:t>
            </a:r>
            <a:endParaRPr lang="en-IN" dirty="0"/>
          </a:p>
        </p:txBody>
      </p:sp>
      <p:sp>
        <p:nvSpPr>
          <p:cNvPr id="4" name="TextBox 3">
            <a:extLst>
              <a:ext uri="{FF2B5EF4-FFF2-40B4-BE49-F238E27FC236}">
                <a16:creationId xmlns:a16="http://schemas.microsoft.com/office/drawing/2014/main" id="{48DBF47D-5E72-B684-0D12-F401436821D9}"/>
              </a:ext>
            </a:extLst>
          </p:cNvPr>
          <p:cNvSpPr txBox="1"/>
          <p:nvPr/>
        </p:nvSpPr>
        <p:spPr>
          <a:xfrm>
            <a:off x="297873" y="1052945"/>
            <a:ext cx="7910945" cy="3016210"/>
          </a:xfrm>
          <a:prstGeom prst="rect">
            <a:avLst/>
          </a:prstGeom>
          <a:noFill/>
        </p:spPr>
        <p:txBody>
          <a:bodyPr wrap="square" rtlCol="0">
            <a:spAutoFit/>
          </a:bodyPr>
          <a:lstStyle/>
          <a:p>
            <a:r>
              <a:rPr lang="en-US" sz="1600" b="1" dirty="0"/>
              <a:t>Overview :</a:t>
            </a:r>
          </a:p>
          <a:p>
            <a:r>
              <a:rPr lang="en-US" sz="1400" dirty="0"/>
              <a:t>Airbnb, Inc. is an American company operating an online marketplace for short- and long-term homestays and experiences. The company acts as a broker and charges a commission from each booking. The company was founded in 2008 by Brian </a:t>
            </a:r>
            <a:r>
              <a:rPr lang="en-US" sz="1400" dirty="0" err="1"/>
              <a:t>Chesky</a:t>
            </a:r>
            <a:r>
              <a:rPr lang="en-US" sz="1400" dirty="0"/>
              <a:t>, Nathan </a:t>
            </a:r>
            <a:r>
              <a:rPr lang="en-US" sz="1400" dirty="0" err="1"/>
              <a:t>Blecharczyk</a:t>
            </a:r>
            <a:r>
              <a:rPr lang="en-US" sz="1400" dirty="0"/>
              <a:t>, and Joe </a:t>
            </a:r>
            <a:r>
              <a:rPr lang="en-US" sz="1400" dirty="0" err="1"/>
              <a:t>Gebbia</a:t>
            </a:r>
            <a:r>
              <a:rPr lang="en-US" sz="1400" dirty="0"/>
              <a:t>.</a:t>
            </a:r>
          </a:p>
          <a:p>
            <a:endParaRPr lang="en-US" sz="1400" dirty="0"/>
          </a:p>
          <a:p>
            <a:r>
              <a:rPr lang="en-US" sz="1600" b="1" dirty="0"/>
              <a:t>DATASET: </a:t>
            </a:r>
            <a:r>
              <a:rPr lang="en-US" sz="1400" dirty="0"/>
              <a:t>This is publicly available in Kaggle with the past years trend from 2019 consisting of 8 data tables of 4 </a:t>
            </a:r>
            <a:r>
              <a:rPr lang="en-US" sz="1400" dirty="0" err="1"/>
              <a:t>zipcodes</a:t>
            </a:r>
            <a:r>
              <a:rPr lang="en-US" sz="1400" dirty="0"/>
              <a:t> from California.</a:t>
            </a:r>
          </a:p>
          <a:p>
            <a:endParaRPr lang="en-US" sz="1600" b="1" dirty="0"/>
          </a:p>
          <a:p>
            <a:pPr marL="285750" indent="-285750">
              <a:buFont typeface="Wingdings" panose="05000000000000000000" pitchFamily="2" charset="2"/>
              <a:buChar char="§"/>
            </a:pPr>
            <a:r>
              <a:rPr lang="en-US" sz="1400" dirty="0"/>
              <a:t>Amenities</a:t>
            </a:r>
          </a:p>
          <a:p>
            <a:pPr marL="285750" indent="-285750">
              <a:buFont typeface="Wingdings" panose="05000000000000000000" pitchFamily="2" charset="2"/>
              <a:buChar char="§"/>
            </a:pPr>
            <a:r>
              <a:rPr lang="en-US" sz="1400" dirty="0"/>
              <a:t>Geolocation</a:t>
            </a:r>
          </a:p>
          <a:p>
            <a:pPr marL="285750" indent="-285750">
              <a:buFont typeface="Wingdings" panose="05000000000000000000" pitchFamily="2" charset="2"/>
              <a:buChar char="§"/>
            </a:pPr>
            <a:r>
              <a:rPr lang="en-US" sz="1400" dirty="0" err="1"/>
              <a:t>Market_Analysis</a:t>
            </a:r>
            <a:endParaRPr lang="en-US" sz="1400" dirty="0"/>
          </a:p>
          <a:p>
            <a:pPr marL="285750" indent="-285750">
              <a:buFont typeface="Wingdings" panose="05000000000000000000" pitchFamily="2" charset="2"/>
              <a:buChar char="§"/>
            </a:pPr>
            <a:r>
              <a:rPr lang="en-US" sz="1400" dirty="0"/>
              <a:t>Market_Analysis_2019</a:t>
            </a:r>
          </a:p>
          <a:p>
            <a:endParaRPr lang="en-US" sz="1600" b="1" dirty="0"/>
          </a:p>
        </p:txBody>
      </p:sp>
      <p:sp>
        <p:nvSpPr>
          <p:cNvPr id="6" name="TextBox 5">
            <a:extLst>
              <a:ext uri="{FF2B5EF4-FFF2-40B4-BE49-F238E27FC236}">
                <a16:creationId xmlns:a16="http://schemas.microsoft.com/office/drawing/2014/main" id="{45F088CD-EFE3-4BD3-5646-57BA31FC8FA9}"/>
              </a:ext>
            </a:extLst>
          </p:cNvPr>
          <p:cNvSpPr txBox="1"/>
          <p:nvPr/>
        </p:nvSpPr>
        <p:spPr>
          <a:xfrm>
            <a:off x="3505200" y="2870558"/>
            <a:ext cx="3886200" cy="1231106"/>
          </a:xfrm>
          <a:prstGeom prst="rect">
            <a:avLst/>
          </a:prstGeom>
          <a:noFill/>
        </p:spPr>
        <p:txBody>
          <a:bodyPr wrap="square" rtlCol="0">
            <a:spAutoFit/>
          </a:bodyPr>
          <a:lstStyle/>
          <a:p>
            <a:pPr marL="285750" indent="-285750">
              <a:buFont typeface="Wingdings" panose="05000000000000000000" pitchFamily="2" charset="2"/>
              <a:buChar char="§"/>
            </a:pPr>
            <a:r>
              <a:rPr lang="en-US" sz="1400" dirty="0"/>
              <a:t>Sales_properties_zipcode_92252</a:t>
            </a:r>
          </a:p>
          <a:p>
            <a:pPr marL="285750" indent="-285750">
              <a:buFont typeface="Wingdings" panose="05000000000000000000" pitchFamily="2" charset="2"/>
              <a:buChar char="§"/>
            </a:pPr>
            <a:r>
              <a:rPr lang="en-US" sz="1400" dirty="0"/>
              <a:t>Sales_properties_zipcode_92284</a:t>
            </a:r>
            <a:endParaRPr lang="en-IN" sz="1400" dirty="0"/>
          </a:p>
          <a:p>
            <a:pPr marL="285750" indent="-285750">
              <a:buFont typeface="Wingdings" panose="05000000000000000000" pitchFamily="2" charset="2"/>
              <a:buChar char="§"/>
            </a:pPr>
            <a:r>
              <a:rPr lang="en-US" sz="1400" dirty="0"/>
              <a:t>Sales_properties_zipcode_92314</a:t>
            </a:r>
            <a:endParaRPr lang="en-IN" sz="1400" dirty="0"/>
          </a:p>
          <a:p>
            <a:pPr marL="285750" indent="-285750">
              <a:buFont typeface="Wingdings" panose="05000000000000000000" pitchFamily="2" charset="2"/>
              <a:buChar char="§"/>
            </a:pPr>
            <a:r>
              <a:rPr lang="en-US" sz="1400" dirty="0"/>
              <a:t>Sales_properties_zipcode_92315</a:t>
            </a:r>
            <a:endParaRPr lang="en-IN" sz="1400" dirty="0"/>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1612874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41FD3-9DFE-D9B5-3CFB-A6AD9D57CC6A}"/>
              </a:ext>
            </a:extLst>
          </p:cNvPr>
          <p:cNvSpPr>
            <a:spLocks noGrp="1"/>
          </p:cNvSpPr>
          <p:nvPr>
            <p:ph type="title"/>
          </p:nvPr>
        </p:nvSpPr>
        <p:spPr/>
        <p:txBody>
          <a:bodyPr/>
          <a:lstStyle/>
          <a:p>
            <a:r>
              <a:rPr lang="en-US" dirty="0"/>
              <a:t>APPROACH</a:t>
            </a:r>
            <a:endParaRPr lang="en-IN" dirty="0"/>
          </a:p>
        </p:txBody>
      </p:sp>
      <p:sp>
        <p:nvSpPr>
          <p:cNvPr id="5" name="TextBox 4">
            <a:extLst>
              <a:ext uri="{FF2B5EF4-FFF2-40B4-BE49-F238E27FC236}">
                <a16:creationId xmlns:a16="http://schemas.microsoft.com/office/drawing/2014/main" id="{AE6E680F-99E1-EF64-C04B-E893FB260E64}"/>
              </a:ext>
            </a:extLst>
          </p:cNvPr>
          <p:cNvSpPr txBox="1"/>
          <p:nvPr/>
        </p:nvSpPr>
        <p:spPr>
          <a:xfrm>
            <a:off x="457200" y="1654663"/>
            <a:ext cx="7294418" cy="2462213"/>
          </a:xfrm>
          <a:prstGeom prst="rect">
            <a:avLst/>
          </a:prstGeom>
          <a:noFill/>
        </p:spPr>
        <p:txBody>
          <a:bodyPr wrap="square">
            <a:spAutoFit/>
          </a:bodyPr>
          <a:lstStyle/>
          <a:p>
            <a:r>
              <a:rPr lang="en-US" sz="1800" b="1" dirty="0"/>
              <a:t>PROJECT:</a:t>
            </a:r>
          </a:p>
          <a:p>
            <a:r>
              <a:rPr lang="en-US" sz="1800" b="1" dirty="0"/>
              <a:t>1. Data Cleaning – </a:t>
            </a:r>
            <a:r>
              <a:rPr lang="en-US" sz="1400" dirty="0"/>
              <a:t>The data is cleaned through excel. </a:t>
            </a:r>
          </a:p>
          <a:p>
            <a:r>
              <a:rPr lang="en-US" sz="1800" b="1" dirty="0"/>
              <a:t>2. Creation of </a:t>
            </a:r>
            <a:r>
              <a:rPr lang="en-US" b="1" dirty="0"/>
              <a:t>IDEF MODELS –</a:t>
            </a:r>
            <a:r>
              <a:rPr lang="en-US" sz="1800" b="1" dirty="0"/>
              <a:t> </a:t>
            </a:r>
          </a:p>
          <a:p>
            <a:pPr marL="285750" indent="-285750">
              <a:buFont typeface="Wingdings" panose="05000000000000000000" pitchFamily="2" charset="2"/>
              <a:buChar char="Ø"/>
            </a:pPr>
            <a:r>
              <a:rPr lang="en-US" sz="1400" dirty="0"/>
              <a:t>IDEF0 </a:t>
            </a:r>
          </a:p>
          <a:p>
            <a:pPr marL="285750" indent="-285750">
              <a:buFont typeface="Wingdings" panose="05000000000000000000" pitchFamily="2" charset="2"/>
              <a:buChar char="Ø"/>
            </a:pPr>
            <a:r>
              <a:rPr lang="en-US" sz="1400" dirty="0"/>
              <a:t>IDEF1X </a:t>
            </a:r>
          </a:p>
          <a:p>
            <a:r>
              <a:rPr lang="en-US" b="1" dirty="0"/>
              <a:t>3. Creation of FORMS – </a:t>
            </a:r>
          </a:p>
          <a:p>
            <a:pPr marL="285750" indent="-285750">
              <a:buFont typeface="Wingdings" panose="05000000000000000000" pitchFamily="2" charset="2"/>
              <a:buChar char="Ø"/>
            </a:pPr>
            <a:r>
              <a:rPr lang="en-US" sz="1400" dirty="0"/>
              <a:t>Execution of the forms using queries and macros in MS Access</a:t>
            </a:r>
            <a:r>
              <a:rPr lang="en-US" dirty="0"/>
              <a:t>.</a:t>
            </a:r>
          </a:p>
          <a:p>
            <a:r>
              <a:rPr lang="en-US" b="1" dirty="0"/>
              <a:t>4. Data Visualization –</a:t>
            </a:r>
          </a:p>
          <a:p>
            <a:pPr marL="285750" indent="-285750">
              <a:buFont typeface="Wingdings" panose="05000000000000000000" pitchFamily="2" charset="2"/>
              <a:buChar char="Ø"/>
            </a:pPr>
            <a:r>
              <a:rPr lang="en-US" sz="1400" dirty="0"/>
              <a:t>Used Power BI to create visual dashboards to perform data analysis</a:t>
            </a:r>
            <a:r>
              <a:rPr lang="en-US" dirty="0"/>
              <a:t> </a:t>
            </a:r>
            <a:r>
              <a:rPr lang="en-US" sz="1800" dirty="0"/>
              <a:t> </a:t>
            </a:r>
            <a:endParaRPr lang="en-IN" sz="1800" dirty="0"/>
          </a:p>
        </p:txBody>
      </p:sp>
    </p:spTree>
    <p:extLst>
      <p:ext uri="{BB962C8B-B14F-4D97-AF65-F5344CB8AC3E}">
        <p14:creationId xmlns:p14="http://schemas.microsoft.com/office/powerpoint/2010/main" val="1498017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18850-D959-54F9-7B9D-DE86683A3E20}"/>
              </a:ext>
            </a:extLst>
          </p:cNvPr>
          <p:cNvSpPr>
            <a:spLocks noGrp="1"/>
          </p:cNvSpPr>
          <p:nvPr>
            <p:ph type="title"/>
          </p:nvPr>
        </p:nvSpPr>
        <p:spPr/>
        <p:txBody>
          <a:bodyPr/>
          <a:lstStyle/>
          <a:p>
            <a:r>
              <a:rPr lang="en-US" dirty="0"/>
              <a:t>IDEF MODEL</a:t>
            </a:r>
            <a:endParaRPr lang="en-IN" dirty="0"/>
          </a:p>
        </p:txBody>
      </p:sp>
      <p:sp>
        <p:nvSpPr>
          <p:cNvPr id="6" name="TextBox 5">
            <a:extLst>
              <a:ext uri="{FF2B5EF4-FFF2-40B4-BE49-F238E27FC236}">
                <a16:creationId xmlns:a16="http://schemas.microsoft.com/office/drawing/2014/main" id="{47E70AAF-6A14-08E5-8179-A6F25287F67E}"/>
              </a:ext>
            </a:extLst>
          </p:cNvPr>
          <p:cNvSpPr txBox="1"/>
          <p:nvPr/>
        </p:nvSpPr>
        <p:spPr>
          <a:xfrm>
            <a:off x="498763" y="1391658"/>
            <a:ext cx="8146473" cy="954107"/>
          </a:xfrm>
          <a:prstGeom prst="rect">
            <a:avLst/>
          </a:prstGeom>
          <a:noFill/>
        </p:spPr>
        <p:txBody>
          <a:bodyPr wrap="square">
            <a:spAutoFit/>
          </a:bodyPr>
          <a:lstStyle/>
          <a:p>
            <a:r>
              <a:rPr lang="en-IN" sz="1400" dirty="0"/>
              <a:t>IDEF (Integration Definition for Function </a:t>
            </a:r>
            <a:r>
              <a:rPr lang="en-IN" sz="1400" dirty="0" err="1"/>
              <a:t>Modeling</a:t>
            </a:r>
            <a:r>
              <a:rPr lang="en-IN" sz="1400" dirty="0"/>
              <a:t>) is a standardized methodology used to model and </a:t>
            </a:r>
            <a:r>
              <a:rPr lang="en-IN" sz="1400" dirty="0" err="1"/>
              <a:t>analyze</a:t>
            </a:r>
            <a:r>
              <a:rPr lang="en-IN" sz="1400" dirty="0"/>
              <a:t> complex systems. It employs clear and structured techniques to represent functions, data, and interactions within an organization. IDEF models improve communication and understanding, making them valuable for system analysis, design, and enhancement across diverse industries.</a:t>
            </a:r>
          </a:p>
        </p:txBody>
      </p:sp>
    </p:spTree>
    <p:extLst>
      <p:ext uri="{BB962C8B-B14F-4D97-AF65-F5344CB8AC3E}">
        <p14:creationId xmlns:p14="http://schemas.microsoft.com/office/powerpoint/2010/main" val="3432954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A0C1-2309-B03D-E644-EC8E576A3B97}"/>
              </a:ext>
            </a:extLst>
          </p:cNvPr>
          <p:cNvSpPr>
            <a:spLocks noGrp="1"/>
          </p:cNvSpPr>
          <p:nvPr>
            <p:ph type="title"/>
          </p:nvPr>
        </p:nvSpPr>
        <p:spPr>
          <a:xfrm>
            <a:off x="457200" y="494110"/>
            <a:ext cx="8229600" cy="607326"/>
          </a:xfrm>
        </p:spPr>
        <p:txBody>
          <a:bodyPr/>
          <a:lstStyle/>
          <a:p>
            <a:r>
              <a:rPr lang="en-US" dirty="0"/>
              <a:t>Cont.. IDEF0 MODEL</a:t>
            </a:r>
            <a:endParaRPr lang="en-IN" dirty="0"/>
          </a:p>
        </p:txBody>
      </p:sp>
      <p:pic>
        <p:nvPicPr>
          <p:cNvPr id="5" name="Picture 4">
            <a:extLst>
              <a:ext uri="{FF2B5EF4-FFF2-40B4-BE49-F238E27FC236}">
                <a16:creationId xmlns:a16="http://schemas.microsoft.com/office/drawing/2014/main" id="{42BC7620-E7CB-B34C-C58C-0256CFB28F60}"/>
              </a:ext>
            </a:extLst>
          </p:cNvPr>
          <p:cNvPicPr>
            <a:picLocks noChangeAspect="1"/>
          </p:cNvPicPr>
          <p:nvPr/>
        </p:nvPicPr>
        <p:blipFill>
          <a:blip r:embed="rId2"/>
          <a:stretch>
            <a:fillRect/>
          </a:stretch>
        </p:blipFill>
        <p:spPr>
          <a:xfrm>
            <a:off x="1536321" y="1115291"/>
            <a:ext cx="6445430" cy="3751118"/>
          </a:xfrm>
          <a:prstGeom prst="rect">
            <a:avLst/>
          </a:prstGeom>
        </p:spPr>
      </p:pic>
    </p:spTree>
    <p:extLst>
      <p:ext uri="{BB962C8B-B14F-4D97-AF65-F5344CB8AC3E}">
        <p14:creationId xmlns:p14="http://schemas.microsoft.com/office/powerpoint/2010/main" val="2314333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65ED87-BCE1-C039-22AB-22B1FFFBEC6F}"/>
              </a:ext>
            </a:extLst>
          </p:cNvPr>
          <p:cNvPicPr>
            <a:picLocks noChangeAspect="1"/>
          </p:cNvPicPr>
          <p:nvPr/>
        </p:nvPicPr>
        <p:blipFill>
          <a:blip r:embed="rId2"/>
          <a:stretch>
            <a:fillRect/>
          </a:stretch>
        </p:blipFill>
        <p:spPr>
          <a:xfrm>
            <a:off x="568036" y="581890"/>
            <a:ext cx="7987146" cy="4561609"/>
          </a:xfrm>
          <a:prstGeom prst="rect">
            <a:avLst/>
          </a:prstGeom>
        </p:spPr>
      </p:pic>
    </p:spTree>
    <p:extLst>
      <p:ext uri="{BB962C8B-B14F-4D97-AF65-F5344CB8AC3E}">
        <p14:creationId xmlns:p14="http://schemas.microsoft.com/office/powerpoint/2010/main" val="1800769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423E8B-F8F1-2449-6271-A3AD38928420}"/>
              </a:ext>
            </a:extLst>
          </p:cNvPr>
          <p:cNvPicPr>
            <a:picLocks noChangeAspect="1"/>
          </p:cNvPicPr>
          <p:nvPr/>
        </p:nvPicPr>
        <p:blipFill>
          <a:blip r:embed="rId2"/>
          <a:stretch>
            <a:fillRect/>
          </a:stretch>
        </p:blipFill>
        <p:spPr>
          <a:xfrm>
            <a:off x="1108364" y="588818"/>
            <a:ext cx="7142017" cy="4554682"/>
          </a:xfrm>
          <a:prstGeom prst="rect">
            <a:avLst/>
          </a:prstGeom>
        </p:spPr>
      </p:pic>
    </p:spTree>
    <p:extLst>
      <p:ext uri="{BB962C8B-B14F-4D97-AF65-F5344CB8AC3E}">
        <p14:creationId xmlns:p14="http://schemas.microsoft.com/office/powerpoint/2010/main" val="1318242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5568-C1C3-8FDC-07FE-2C35085B44E6}"/>
              </a:ext>
            </a:extLst>
          </p:cNvPr>
          <p:cNvSpPr>
            <a:spLocks noGrp="1"/>
          </p:cNvSpPr>
          <p:nvPr>
            <p:ph type="title"/>
          </p:nvPr>
        </p:nvSpPr>
        <p:spPr>
          <a:xfrm>
            <a:off x="457200" y="522685"/>
            <a:ext cx="8229600" cy="578751"/>
          </a:xfrm>
        </p:spPr>
        <p:txBody>
          <a:bodyPr/>
          <a:lstStyle/>
          <a:p>
            <a:r>
              <a:rPr lang="en-US" dirty="0"/>
              <a:t>TREE NODE</a:t>
            </a:r>
            <a:endParaRPr lang="en-IN" dirty="0"/>
          </a:p>
        </p:txBody>
      </p:sp>
      <p:pic>
        <p:nvPicPr>
          <p:cNvPr id="5" name="Picture 4">
            <a:extLst>
              <a:ext uri="{FF2B5EF4-FFF2-40B4-BE49-F238E27FC236}">
                <a16:creationId xmlns:a16="http://schemas.microsoft.com/office/drawing/2014/main" id="{2A7B337B-901F-41C4-0107-F228AE880130}"/>
              </a:ext>
            </a:extLst>
          </p:cNvPr>
          <p:cNvPicPr>
            <a:picLocks noChangeAspect="1"/>
          </p:cNvPicPr>
          <p:nvPr/>
        </p:nvPicPr>
        <p:blipFill>
          <a:blip r:embed="rId2"/>
          <a:stretch>
            <a:fillRect/>
          </a:stretch>
        </p:blipFill>
        <p:spPr>
          <a:xfrm>
            <a:off x="346364" y="1267690"/>
            <a:ext cx="8596745" cy="3416073"/>
          </a:xfrm>
          <a:prstGeom prst="rect">
            <a:avLst/>
          </a:prstGeom>
        </p:spPr>
      </p:pic>
    </p:spTree>
    <p:extLst>
      <p:ext uri="{BB962C8B-B14F-4D97-AF65-F5344CB8AC3E}">
        <p14:creationId xmlns:p14="http://schemas.microsoft.com/office/powerpoint/2010/main" val="719364192"/>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ncstate-ppt-template-16x9-horizontal-left-brick</Template>
  <TotalTime>88</TotalTime>
  <Words>333</Words>
  <Application>Microsoft Office PowerPoint</Application>
  <PresentationFormat>On-screen Show (16:9)</PresentationFormat>
  <Paragraphs>53</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Constantia</vt:lpstr>
      <vt:lpstr>Wingdings</vt:lpstr>
      <vt:lpstr>NCStateU-horizontal-left-logo</vt:lpstr>
      <vt:lpstr>PowerPoint Presentation</vt:lpstr>
      <vt:lpstr>CONTENTS</vt:lpstr>
      <vt:lpstr>Outline</vt:lpstr>
      <vt:lpstr>APPROACH</vt:lpstr>
      <vt:lpstr>IDEF MODEL</vt:lpstr>
      <vt:lpstr>Cont.. IDEF0 MODEL</vt:lpstr>
      <vt:lpstr>PowerPoint Presentation</vt:lpstr>
      <vt:lpstr>PowerPoint Presentation</vt:lpstr>
      <vt:lpstr>TREE NODE</vt:lpstr>
      <vt:lpstr>IDEF1X Model</vt:lpstr>
      <vt:lpstr>FORMS</vt:lpstr>
      <vt:lpstr>PowerPoint Presentation</vt:lpstr>
      <vt:lpstr>PowerPoint Presentation</vt:lpstr>
      <vt:lpstr>PowerPoint Presentation</vt:lpstr>
      <vt:lpstr>Visualization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Anuradha Tarafder</dc:creator>
  <cp:lastModifiedBy>Anuradha Tarafder</cp:lastModifiedBy>
  <cp:revision>35</cp:revision>
  <dcterms:created xsi:type="dcterms:W3CDTF">2024-04-20T01:54:02Z</dcterms:created>
  <dcterms:modified xsi:type="dcterms:W3CDTF">2024-04-24T22:13:53Z</dcterms:modified>
</cp:coreProperties>
</file>